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40" d="100"/>
          <a:sy n="40" d="100"/>
        </p:scale>
        <p:origin x="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2021-04-27(Tue)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2021-04-27(Tue)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297858" y="3924300"/>
            <a:ext cx="27874452" cy="4133849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0" algn="ctr" latinLnBrk="0">
              <a:lnSpc>
                <a:spcPct val="115000"/>
              </a:lnSpc>
            </a:pPr>
            <a:r>
              <a:rPr lang="en-US" altLang="ko-KR" sz="55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Low power Neuromorphic System Design and Implementation for Pattern Recognition Using Asynchronous Design Method</a:t>
            </a:r>
          </a:p>
          <a:p>
            <a:pPr indent="127000" algn="ctr" latinLnBrk="0">
              <a:lnSpc>
                <a:spcPct val="115000"/>
              </a:lnSpc>
            </a:pPr>
            <a:endParaRPr lang="ko-KR" altLang="ko-KR" sz="1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한양신명조"/>
              <a:cs typeface="Times New Roman" panose="02020603050405020304" pitchFamily="18" charset="0"/>
            </a:endParaRPr>
          </a:p>
          <a:p>
            <a:pPr indent="127000" algn="ctr" latinLnBrk="0">
              <a:lnSpc>
                <a:spcPct val="115000"/>
              </a:lnSpc>
            </a:pPr>
            <a:r>
              <a:rPr lang="en-US" altLang="ko-KR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Kyung-Ki Kim and </a:t>
            </a:r>
            <a:r>
              <a:rPr lang="en-US" altLang="ko-KR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Jin</a:t>
            </a:r>
            <a:r>
              <a:rPr lang="en-US" altLang="ko-KR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-Kyung Lee</a:t>
            </a:r>
            <a:endParaRPr lang="ko-KR" altLang="ko-KR" sz="4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한양신명조"/>
              <a:cs typeface="Times New Roman" panose="02020603050405020304" pitchFamily="18" charset="0"/>
            </a:endParaRPr>
          </a:p>
          <a:p>
            <a:pPr marL="167640" indent="-167640" algn="ctr" latinLnBrk="0">
              <a:lnSpc>
                <a:spcPct val="115000"/>
              </a:lnSpc>
              <a:tabLst>
                <a:tab pos="16764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Electronic Engineering, Daegu University</a:t>
            </a:r>
            <a:endParaRPr lang="ko-KR" altLang="ko-KR" sz="4000" kern="100" dirty="0">
              <a:solidFill>
                <a:srgbClr val="000000"/>
              </a:solidFill>
              <a:effectLst/>
              <a:latin typeface="한양신명조"/>
              <a:cs typeface="Times New Roman" panose="02020603050405020304" pitchFamily="18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D4F266A-481D-4E7A-B12E-9D35EC2A6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695" y="5384782"/>
            <a:ext cx="2152209" cy="212290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FE0EA160-D8D3-4F82-8EF6-03F1070240D0}"/>
              </a:ext>
            </a:extLst>
          </p:cNvPr>
          <p:cNvSpPr/>
          <p:nvPr/>
        </p:nvSpPr>
        <p:spPr>
          <a:xfrm>
            <a:off x="1683104" y="12351265"/>
            <a:ext cx="1068047" cy="2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en-US" dirty="0"/>
          </a:p>
        </p:txBody>
      </p:sp>
      <p:sp>
        <p:nvSpPr>
          <p:cNvPr id="20" name="Flowchart: Alternate Process 2649">
            <a:extLst>
              <a:ext uri="{FF2B5EF4-FFF2-40B4-BE49-F238E27FC236}">
                <a16:creationId xmlns:a16="http://schemas.microsoft.com/office/drawing/2014/main" id="{9763D2D3-3498-47B4-810A-AAB1E8D4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8372120"/>
            <a:ext cx="14038962" cy="7379105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1" name="Rectangle 113">
            <a:extLst>
              <a:ext uri="{FF2B5EF4-FFF2-40B4-BE49-F238E27FC236}">
                <a16:creationId xmlns:a16="http://schemas.microsoft.com/office/drawing/2014/main" id="{370E462D-0819-4415-859A-FB436E69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02" y="8477845"/>
            <a:ext cx="1816316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ko-KR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Abstract</a:t>
            </a:r>
            <a:endParaRPr lang="en-US" altLang="zh-CN" sz="3800" b="1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22" name="Rectangle 112">
            <a:extLst>
              <a:ext uri="{FF2B5EF4-FFF2-40B4-BE49-F238E27FC236}">
                <a16:creationId xmlns:a16="http://schemas.microsoft.com/office/drawing/2014/main" id="{45CAA6BB-E85B-40AC-B71D-6B137B0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468" y="9153211"/>
            <a:ext cx="13774389" cy="61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ko-KR" altLang="en-US" sz="3000" dirty="0"/>
              <a:t>인공지능을 이용한 숫자 인식과 </a:t>
            </a:r>
            <a:r>
              <a:rPr lang="ko-KR" altLang="en-US" sz="3000" dirty="0" err="1"/>
              <a:t>바이오메디컬</a:t>
            </a:r>
            <a:r>
              <a:rPr lang="ko-KR" altLang="en-US" sz="3000" dirty="0"/>
              <a:t> 신호 인식과 같은 저전력 고신뢰도를 요구하는 시스템에서 기존의 동기방식으로 설계된 </a:t>
            </a:r>
            <a:r>
              <a:rPr lang="en-US" altLang="ko-KR" sz="3000" dirty="0"/>
              <a:t>Liquid State Machine (LSM)</a:t>
            </a:r>
            <a:r>
              <a:rPr lang="ko-KR" altLang="en-US" sz="3000" dirty="0"/>
              <a:t>으로는 저전력의 </a:t>
            </a:r>
            <a:r>
              <a:rPr lang="ko-KR" altLang="en-US" sz="3000" dirty="0" err="1"/>
              <a:t>뉴로모픽</a:t>
            </a:r>
            <a:r>
              <a:rPr lang="ko-KR" altLang="en-US" sz="3000" dirty="0"/>
              <a:t> 프로세서의 설계가 어렵움이 있음</a:t>
            </a:r>
            <a:r>
              <a:rPr lang="en-US" altLang="ko-KR" sz="3000" dirty="0"/>
              <a:t>.</a:t>
            </a:r>
          </a:p>
          <a:p>
            <a:pPr indent="193483" algn="just" defTabSz="185609"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3000" dirty="0"/>
          </a:p>
          <a:p>
            <a:pPr indent="193483" algn="just" defTabSz="185609"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ko-KR" altLang="en-US" sz="3000" dirty="0"/>
              <a:t>본 설계에서는 </a:t>
            </a:r>
            <a:r>
              <a:rPr lang="en-US" altLang="ko-KR" sz="3000" dirty="0"/>
              <a:t>LSM</a:t>
            </a:r>
            <a:r>
              <a:rPr lang="ko-KR" altLang="en-US" sz="3000" dirty="0"/>
              <a:t>을 기반으로 저전력 비동기방식인 </a:t>
            </a:r>
            <a:r>
              <a:rPr lang="ko-KR" altLang="en-US" sz="3000" dirty="0" err="1"/>
              <a:t>뉴로모픽</a:t>
            </a:r>
            <a:r>
              <a:rPr lang="ko-KR" altLang="en-US" sz="3000" dirty="0"/>
              <a:t> 프로세서를 설계</a:t>
            </a:r>
            <a:r>
              <a:rPr lang="en-US" altLang="ko-KR" sz="3000" dirty="0"/>
              <a:t>. </a:t>
            </a:r>
          </a:p>
          <a:p>
            <a:pPr indent="193483" algn="just" defTabSz="185609"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3000" dirty="0"/>
          </a:p>
          <a:p>
            <a:pPr indent="193483" algn="just" defTabSz="185609"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ko-KR" altLang="en-US" sz="3000" dirty="0"/>
              <a:t>비동기 회로 설계방식을 사용하여 </a:t>
            </a:r>
            <a:r>
              <a:rPr lang="ko-KR" altLang="en-US" sz="3000" b="1" dirty="0">
                <a:solidFill>
                  <a:srgbClr val="FF0000"/>
                </a:solidFill>
              </a:rPr>
              <a:t>전력을 최대한 낮추면서도 주변 환경에 영향을 받지 않는 시스템을 설계</a:t>
            </a:r>
            <a:r>
              <a:rPr lang="ko-KR" altLang="en-US" sz="3000" dirty="0"/>
              <a:t>하기 위해서 </a:t>
            </a:r>
            <a:r>
              <a:rPr lang="ko-KR" altLang="en-US" sz="3000" b="1" dirty="0">
                <a:solidFill>
                  <a:srgbClr val="FF0000"/>
                </a:solidFill>
              </a:rPr>
              <a:t>새로운 </a:t>
            </a:r>
            <a:r>
              <a:rPr lang="en-US" altLang="ko-KR" sz="3000" b="1" dirty="0">
                <a:solidFill>
                  <a:srgbClr val="FF0000"/>
                </a:solidFill>
              </a:rPr>
              <a:t>NCL </a:t>
            </a:r>
            <a:r>
              <a:rPr lang="ko-KR" altLang="en-US" sz="3000" b="1" dirty="0">
                <a:solidFill>
                  <a:srgbClr val="FF0000"/>
                </a:solidFill>
              </a:rPr>
              <a:t>비동기 설계 방식을 </a:t>
            </a:r>
            <a:r>
              <a:rPr lang="en-US" altLang="ko-KR" sz="3000" b="1" dirty="0">
                <a:solidFill>
                  <a:srgbClr val="FF0000"/>
                </a:solidFill>
              </a:rPr>
              <a:t>0.18um </a:t>
            </a:r>
            <a:r>
              <a:rPr lang="ko-KR" altLang="en-US" sz="3000" b="1" dirty="0">
                <a:solidFill>
                  <a:srgbClr val="FF0000"/>
                </a:solidFill>
              </a:rPr>
              <a:t>공정기술을 사용해서 </a:t>
            </a:r>
            <a:r>
              <a:rPr lang="en-US" altLang="ko-KR" sz="3000" b="1" dirty="0">
                <a:solidFill>
                  <a:srgbClr val="FF0000"/>
                </a:solidFill>
              </a:rPr>
              <a:t>LSM</a:t>
            </a:r>
            <a:r>
              <a:rPr lang="ko-KR" altLang="en-US" sz="3000" b="1" dirty="0">
                <a:solidFill>
                  <a:srgbClr val="FF0000"/>
                </a:solidFill>
              </a:rPr>
              <a:t>에 적용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pPr algn="just" defTabSz="185609">
              <a:buClr>
                <a:srgbClr val="000099"/>
              </a:buClr>
              <a:buSzPct val="105000"/>
            </a:pPr>
            <a:r>
              <a:rPr lang="en-US" altLang="ko-KR" sz="3200" dirty="0"/>
              <a:t> </a:t>
            </a:r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ko-KR" altLang="en-US" sz="3000" dirty="0"/>
              <a:t>시뮬레이션 결과에서 동기식인 </a:t>
            </a:r>
            <a:r>
              <a:rPr lang="en-US" altLang="ko-KR" sz="3000" dirty="0"/>
              <a:t>LSM</a:t>
            </a:r>
            <a:r>
              <a:rPr lang="ko-KR" altLang="en-US" sz="3000" dirty="0"/>
              <a:t>의 파워 소모보다 </a:t>
            </a:r>
            <a:r>
              <a:rPr lang="en-US" altLang="ko-KR" sz="3000" dirty="0"/>
              <a:t>20%</a:t>
            </a:r>
            <a:r>
              <a:rPr lang="ko-KR" altLang="en-US" sz="3000" dirty="0"/>
              <a:t>이상 줄어들 것으로 예상되며</a:t>
            </a:r>
            <a:r>
              <a:rPr lang="en-US" altLang="ko-KR" sz="3000" dirty="0"/>
              <a:t>, </a:t>
            </a:r>
            <a:r>
              <a:rPr lang="ko-KR" altLang="en-US" sz="3000" dirty="0"/>
              <a:t>구현될 비동기 설계방식의 </a:t>
            </a:r>
            <a:r>
              <a:rPr lang="en-US" altLang="ko-KR" sz="3000" dirty="0"/>
              <a:t>LSM</a:t>
            </a:r>
            <a:r>
              <a:rPr lang="ko-KR" altLang="en-US" sz="3000" dirty="0"/>
              <a:t>을 저전력 인지 컴퓨팅</a:t>
            </a:r>
            <a:r>
              <a:rPr lang="en-US" altLang="ko-KR" sz="3000" dirty="0"/>
              <a:t>, </a:t>
            </a:r>
            <a:r>
              <a:rPr lang="ko-KR" altLang="en-US" sz="3000" dirty="0"/>
              <a:t>웨어러블 디바이스에 적용</a:t>
            </a:r>
            <a:endParaRPr lang="en-US" altLang="ko-KR" sz="3000" dirty="0"/>
          </a:p>
        </p:txBody>
      </p:sp>
      <p:sp>
        <p:nvSpPr>
          <p:cNvPr id="23" name="Straight Connector 2666">
            <a:extLst>
              <a:ext uri="{FF2B5EF4-FFF2-40B4-BE49-F238E27FC236}">
                <a16:creationId xmlns:a16="http://schemas.microsoft.com/office/drawing/2014/main" id="{0E7C20DF-80DC-4F5B-8BBB-D4FBFEC4A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944" y="19077326"/>
            <a:ext cx="1536118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794" tIns="32397" rIns="64794" bIns="32397"/>
          <a:lstStyle/>
          <a:p>
            <a:endParaRPr lang="ko-KR" altLang="en-US"/>
          </a:p>
        </p:txBody>
      </p:sp>
      <p:sp>
        <p:nvSpPr>
          <p:cNvPr id="24" name="Flowchart: Alternate Process 2649">
            <a:extLst>
              <a:ext uri="{FF2B5EF4-FFF2-40B4-BE49-F238E27FC236}">
                <a16:creationId xmlns:a16="http://schemas.microsoft.com/office/drawing/2014/main" id="{5D3887C8-E373-4621-8618-501D279F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278" y="16533505"/>
            <a:ext cx="14095579" cy="11696643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5" name="Rectangle 113">
            <a:extLst>
              <a:ext uri="{FF2B5EF4-FFF2-40B4-BE49-F238E27FC236}">
                <a16:creationId xmlns:a16="http://schemas.microsoft.com/office/drawing/2014/main" id="{F6CEE254-1303-43C0-9AA1-B525F2B2A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90" y="16663969"/>
            <a:ext cx="6992988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Liquid State Machine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0E5852E-9667-4116-9FBA-C663440C95E8}"/>
              </a:ext>
            </a:extLst>
          </p:cNvPr>
          <p:cNvSpPr/>
          <p:nvPr/>
        </p:nvSpPr>
        <p:spPr>
          <a:xfrm>
            <a:off x="1484468" y="22859646"/>
            <a:ext cx="13774389" cy="496314"/>
          </a:xfrm>
          <a:prstGeom prst="rect">
            <a:avLst/>
          </a:prstGeom>
        </p:spPr>
        <p:txBody>
          <a:bodyPr wrap="square" lIns="64794" tIns="32397" rIns="64794" bIns="32397">
            <a:spAutoFit/>
          </a:bodyPr>
          <a:lstStyle/>
          <a:p>
            <a:pPr algn="ctr"/>
            <a:r>
              <a:rPr lang="en-US" altLang="ko-KR" sz="2800" b="1" dirty="0"/>
              <a:t>Fig. 1. The architecture of Liquid State Machine. </a:t>
            </a:r>
            <a:endParaRPr lang="ko-KR" altLang="en-US" sz="2800" b="1" dirty="0"/>
          </a:p>
        </p:txBody>
      </p:sp>
      <p:sp>
        <p:nvSpPr>
          <p:cNvPr id="27" name="Rectangle 112">
            <a:extLst>
              <a:ext uri="{FF2B5EF4-FFF2-40B4-BE49-F238E27FC236}">
                <a16:creationId xmlns:a16="http://schemas.microsoft.com/office/drawing/2014/main" id="{AB9ACCFE-F8C3-42F1-8FEA-82326BA4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58" y="23633368"/>
            <a:ext cx="13575928" cy="334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 Liquid State Machine</a:t>
            </a:r>
            <a:r>
              <a:rPr lang="ko-KR" altLang="en-US" sz="3200" dirty="0"/>
              <a:t>은 </a:t>
            </a:r>
            <a:r>
              <a:rPr lang="en-US" altLang="ko-KR" sz="3200" dirty="0"/>
              <a:t>SNN</a:t>
            </a:r>
            <a:r>
              <a:rPr lang="ko-KR" altLang="en-US" sz="3200" dirty="0"/>
              <a:t>과 비슷한 방식을 가지는 </a:t>
            </a:r>
            <a:r>
              <a:rPr lang="ko-KR" altLang="en-US" sz="3200" dirty="0" err="1"/>
              <a:t>뉴럴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네트위크</a:t>
            </a:r>
            <a:r>
              <a:rPr lang="ko-KR" altLang="en-US" sz="3200" dirty="0"/>
              <a:t> 구조</a:t>
            </a:r>
            <a:endParaRPr lang="en-US" altLang="ko-KR" sz="32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Reservoir Unit(RU)</a:t>
            </a:r>
            <a:r>
              <a:rPr lang="ko-KR" altLang="en-US" sz="3200" dirty="0"/>
              <a:t>는 랜덤하게 연결되는 뉴런 노드들의 집합</a:t>
            </a:r>
            <a:r>
              <a:rPr lang="en-US" altLang="ko-KR" sz="3200" dirty="0"/>
              <a:t>, </a:t>
            </a:r>
            <a:r>
              <a:rPr lang="ko-KR" altLang="en-US" sz="3200" dirty="0"/>
              <a:t>특정된 입력 스파이크 신호를 받으면</a:t>
            </a:r>
            <a:r>
              <a:rPr lang="en-US" altLang="ko-KR" sz="3200" dirty="0"/>
              <a:t>, </a:t>
            </a:r>
            <a:r>
              <a:rPr lang="ko-KR" altLang="en-US" sz="3200" dirty="0"/>
              <a:t>출력은 특정된 스파이크 신호를 내보내는 방식</a:t>
            </a:r>
            <a:endParaRPr lang="en-US" altLang="ko-KR" sz="32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20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 err="1"/>
              <a:t>Traing</a:t>
            </a:r>
            <a:r>
              <a:rPr lang="en-US" altLang="ko-KR" sz="3200" dirty="0"/>
              <a:t> Unit(TU)</a:t>
            </a:r>
            <a:r>
              <a:rPr lang="ko-KR" altLang="en-US" sz="3200" dirty="0"/>
              <a:t>는 출력된 스파이크 신호를 입력으로 받아서 </a:t>
            </a:r>
            <a:r>
              <a:rPr lang="ko-KR" altLang="en-US" sz="3200" dirty="0" err="1"/>
              <a:t>시냅틱</a:t>
            </a:r>
            <a:r>
              <a:rPr lang="ko-KR" altLang="en-US" sz="3200" dirty="0"/>
              <a:t> 가중치를 업데이트하고 학습</a:t>
            </a:r>
            <a:endParaRPr lang="en-US" altLang="ko-KR" sz="32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CCD0523-6EC5-4CD7-90E2-78C2E2571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54" y="17497973"/>
            <a:ext cx="13141584" cy="5347910"/>
          </a:xfrm>
          <a:prstGeom prst="rect">
            <a:avLst/>
          </a:prstGeom>
        </p:spPr>
      </p:pic>
      <p:sp>
        <p:nvSpPr>
          <p:cNvPr id="30" name="Flowchart: Alternate Process 2649">
            <a:extLst>
              <a:ext uri="{FF2B5EF4-FFF2-40B4-BE49-F238E27FC236}">
                <a16:creationId xmlns:a16="http://schemas.microsoft.com/office/drawing/2014/main" id="{DBF0A4EE-9DCA-411E-842B-3FB80F68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8865" y="8407481"/>
            <a:ext cx="12996604" cy="14841919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AAC7E4C-7345-4EBB-AB5D-FB427A58D5CD}"/>
              </a:ext>
            </a:extLst>
          </p:cNvPr>
          <p:cNvSpPr/>
          <p:nvPr/>
        </p:nvSpPr>
        <p:spPr>
          <a:xfrm>
            <a:off x="7295206" y="29356696"/>
            <a:ext cx="1068047" cy="2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en-US" dirty="0"/>
          </a:p>
        </p:txBody>
      </p:sp>
      <p:sp>
        <p:nvSpPr>
          <p:cNvPr id="32" name="Flowchart: Alternate Process 2649">
            <a:extLst>
              <a:ext uri="{FF2B5EF4-FFF2-40B4-BE49-F238E27FC236}">
                <a16:creationId xmlns:a16="http://schemas.microsoft.com/office/drawing/2014/main" id="{CFC82304-4497-447A-8C53-D192738F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3" y="28777102"/>
            <a:ext cx="14631537" cy="11222259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>
              <a:ea typeface="宋体" pitchFamily="2" charset="-122"/>
            </a:endParaRPr>
          </a:p>
        </p:txBody>
      </p:sp>
      <p:sp>
        <p:nvSpPr>
          <p:cNvPr id="33" name="Rectangle 113">
            <a:extLst>
              <a:ext uri="{FF2B5EF4-FFF2-40B4-BE49-F238E27FC236}">
                <a16:creationId xmlns:a16="http://schemas.microsoft.com/office/drawing/2014/main" id="{29A28506-11C0-43A4-873D-C36E5FBC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597" y="28700348"/>
            <a:ext cx="4739487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NULL Convention Logic</a:t>
            </a:r>
          </a:p>
        </p:txBody>
      </p:sp>
      <p:sp>
        <p:nvSpPr>
          <p:cNvPr id="34" name="Rectangle 112">
            <a:extLst>
              <a:ext uri="{FF2B5EF4-FFF2-40B4-BE49-F238E27FC236}">
                <a16:creationId xmlns:a16="http://schemas.microsoft.com/office/drawing/2014/main" id="{34EFA9BC-F4F1-405D-A429-1FC4D518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26" y="29943736"/>
            <a:ext cx="13696812" cy="51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NCL</a:t>
            </a:r>
            <a:r>
              <a:rPr lang="ko-KR" altLang="ko-KR" sz="3200" dirty="0"/>
              <a:t>은 소자</a:t>
            </a:r>
            <a:r>
              <a:rPr lang="en-US" altLang="ko-KR" sz="3200" dirty="0"/>
              <a:t>, </a:t>
            </a:r>
            <a:r>
              <a:rPr lang="ko-KR" altLang="ko-KR" sz="3200" dirty="0"/>
              <a:t>도선 모두 알려지지 않은 지연을 가정하므로 어떠한 시간 가정도 필요하지 않</a:t>
            </a:r>
            <a:r>
              <a:rPr lang="ko-KR" altLang="en-US" sz="3200" dirty="0"/>
              <a:t>다</a:t>
            </a:r>
            <a:r>
              <a:rPr lang="en-US" altLang="ko-KR" sz="3200" dirty="0"/>
              <a:t>. </a:t>
            </a:r>
            <a:r>
              <a:rPr lang="ko-KR" altLang="ko-KR" sz="3200" dirty="0"/>
              <a:t>따라서 타이밍 분석이 요구되지 않고</a:t>
            </a:r>
            <a:r>
              <a:rPr lang="en-US" altLang="ko-KR" sz="3200" dirty="0"/>
              <a:t>, </a:t>
            </a:r>
            <a:r>
              <a:rPr lang="ko-KR" altLang="ko-KR" sz="3200" dirty="0"/>
              <a:t>최악의 경우의 성능이 아니라 평균적인 경우의 성능</a:t>
            </a:r>
            <a:r>
              <a:rPr lang="en-US" altLang="ko-KR" sz="3200" dirty="0"/>
              <a:t>27</a:t>
            </a:r>
            <a:r>
              <a:rPr lang="ko-KR" altLang="ko-KR" sz="3200" dirty="0"/>
              <a:t>개의 기본적인 셀만으로 비동기 회로를 구현할 수 있는 장점</a:t>
            </a:r>
            <a:r>
              <a:rPr lang="en-US" altLang="ko-KR" sz="3200" dirty="0"/>
              <a:t>. </a:t>
            </a:r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32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DI </a:t>
            </a:r>
            <a:r>
              <a:rPr lang="ko-KR" altLang="ko-KR" sz="3200" dirty="0"/>
              <a:t>모델의 예로써</a:t>
            </a:r>
            <a:r>
              <a:rPr lang="en-US" altLang="ko-KR" sz="3200" dirty="0"/>
              <a:t> NCL </a:t>
            </a:r>
            <a:r>
              <a:rPr lang="ko-KR" altLang="ko-KR" sz="3200" dirty="0"/>
              <a:t>회로의 신호</a:t>
            </a:r>
            <a:r>
              <a:rPr lang="en-US" altLang="ko-KR" sz="3200" dirty="0"/>
              <a:t>(signal)</a:t>
            </a:r>
            <a:r>
              <a:rPr lang="ko-KR" altLang="ko-KR" sz="3200" dirty="0"/>
              <a:t>는 이중 회선 인코딩</a:t>
            </a:r>
            <a:r>
              <a:rPr lang="en-US" altLang="ko-KR" sz="3200" dirty="0"/>
              <a:t>(dual rail encoding) </a:t>
            </a:r>
            <a:r>
              <a:rPr lang="ko-KR" altLang="ko-KR" sz="3200" dirty="0"/>
              <a:t>방법을 이용한</a:t>
            </a:r>
            <a:r>
              <a:rPr lang="en-US" altLang="ko-KR" sz="3200" dirty="0"/>
              <a:t> Dual- rail-logic</a:t>
            </a:r>
            <a:r>
              <a:rPr lang="ko-KR" altLang="ko-KR" sz="3200" dirty="0"/>
              <a:t>을 사용</a:t>
            </a:r>
            <a:endParaRPr lang="en-US" altLang="ko-KR" sz="32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endParaRPr lang="en-US" altLang="ko-KR" sz="3200" dirty="0"/>
          </a:p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ko-KR" altLang="en-US" sz="3200" dirty="0"/>
              <a:t>본 연구에서는 </a:t>
            </a:r>
            <a:r>
              <a:rPr lang="ko-KR" altLang="en-US" sz="3200" dirty="0" err="1"/>
              <a:t>초저전압에서의</a:t>
            </a:r>
            <a:r>
              <a:rPr lang="ko-KR" altLang="en-US" sz="3200" dirty="0"/>
              <a:t> 최대 성능을 만족하면서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동적 및 누설 전력을 최대한 줄일 수 있는 새로운 </a:t>
            </a:r>
            <a:r>
              <a:rPr lang="en-US" altLang="ko-KR" sz="3200" dirty="0"/>
              <a:t>NCL </a:t>
            </a:r>
            <a:r>
              <a:rPr lang="ko-KR" altLang="en-US" sz="3200" dirty="0"/>
              <a:t>셀을 개발</a:t>
            </a:r>
            <a:endParaRPr lang="en-US" altLang="ko-KR" sz="3200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4776578D-A39A-48CE-8193-8DB153CD6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48453"/>
              </p:ext>
            </p:extLst>
          </p:nvPr>
        </p:nvGraphicFramePr>
        <p:xfrm>
          <a:off x="8306482" y="36117971"/>
          <a:ext cx="6224190" cy="18879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7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687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DATA0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DATA1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NULL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Illegal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23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de-DE" sz="24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19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de-DE" sz="24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ko-KR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F0575BB-1F1B-472F-B3B7-D4C60CB1CA1C}"/>
              </a:ext>
            </a:extLst>
          </p:cNvPr>
          <p:cNvSpPr txBox="1"/>
          <p:nvPr/>
        </p:nvSpPr>
        <p:spPr>
          <a:xfrm>
            <a:off x="8852398" y="38080073"/>
            <a:ext cx="527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Table 1. Dual-Rail encoding.</a:t>
            </a:r>
            <a:endParaRPr lang="ko-KR" altLang="en-US" sz="2800" b="1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2A5CA48E-2196-41B1-8E6A-FCD043861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2" y="35443087"/>
            <a:ext cx="6981099" cy="183279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BEFE12E-07CB-4C05-BCA7-7C36EC73F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9" y="37223913"/>
            <a:ext cx="7081634" cy="14096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BCA1A4-52B2-491E-891C-E6A4FB281E65}"/>
              </a:ext>
            </a:extLst>
          </p:cNvPr>
          <p:cNvSpPr txBox="1"/>
          <p:nvPr/>
        </p:nvSpPr>
        <p:spPr>
          <a:xfrm>
            <a:off x="1654508" y="38633545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Fig. 2. NCL system framework.</a:t>
            </a:r>
            <a:endParaRPr lang="ko-KR" altLang="en-US" sz="2800" b="1" dirty="0"/>
          </a:p>
        </p:txBody>
      </p:sp>
      <p:sp>
        <p:nvSpPr>
          <p:cNvPr id="44" name="Rectangle 113">
            <a:extLst>
              <a:ext uri="{FF2B5EF4-FFF2-40B4-BE49-F238E27FC236}">
                <a16:creationId xmlns:a16="http://schemas.microsoft.com/office/drawing/2014/main" id="{1D605136-6BAF-4BC8-AE53-DB1166C9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7790" y="8559204"/>
            <a:ext cx="6992988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ko-KR" altLang="en-US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비동기설계 방식의 </a:t>
            </a:r>
            <a:r>
              <a:rPr lang="en-US" altLang="ko-KR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LSM</a:t>
            </a:r>
            <a:endParaRPr lang="en-US" altLang="zh-CN" sz="3800" b="1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C11C9CFF-BBA7-4C11-A857-CE6B78CC0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9722" y="10847725"/>
            <a:ext cx="11428571" cy="11447619"/>
          </a:xfrm>
          <a:prstGeom prst="rect">
            <a:avLst/>
          </a:prstGeom>
        </p:spPr>
      </p:pic>
      <p:sp>
        <p:nvSpPr>
          <p:cNvPr id="52" name="Rectangle 112">
            <a:extLst>
              <a:ext uri="{FF2B5EF4-FFF2-40B4-BE49-F238E27FC236}">
                <a16:creationId xmlns:a16="http://schemas.microsoft.com/office/drawing/2014/main" id="{C7C55264-7EA0-4C53-B961-25DB2982C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1831" y="9343121"/>
            <a:ext cx="12464351" cy="15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 LSM </a:t>
            </a:r>
            <a:r>
              <a:rPr lang="ko-KR" altLang="en-US" sz="3200" dirty="0"/>
              <a:t>블록의 </a:t>
            </a:r>
            <a:r>
              <a:rPr lang="en-US" altLang="ko-KR" sz="3200" dirty="0"/>
              <a:t>Reservoir </a:t>
            </a:r>
            <a:r>
              <a:rPr lang="ko-KR" altLang="en-US" sz="3200" dirty="0"/>
              <a:t>유닛과 </a:t>
            </a:r>
            <a:r>
              <a:rPr lang="en-US" altLang="ko-KR" sz="3200" dirty="0"/>
              <a:t>Training </a:t>
            </a:r>
            <a:r>
              <a:rPr lang="ko-KR" altLang="en-US" sz="3200" dirty="0"/>
              <a:t>유닛을 비동기식 설계방식으로 설계하고 유닛 사이에 </a:t>
            </a:r>
            <a:r>
              <a:rPr lang="ko-KR" altLang="en-US" sz="3200" dirty="0" err="1"/>
              <a:t>인터페이싱</a:t>
            </a:r>
            <a:r>
              <a:rPr lang="ko-KR" altLang="en-US" sz="3200" dirty="0"/>
              <a:t> 회로를 삽입하여 동기식과 비동기식 방식의 데이터를 전송</a:t>
            </a:r>
            <a:r>
              <a:rPr lang="en-US" altLang="ko-KR" sz="3200" dirty="0"/>
              <a:t>.</a:t>
            </a:r>
            <a:endParaRPr lang="en-US" altLang="ko-KR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8F6A0E-B2F2-44F5-80BC-A11474197258}"/>
              </a:ext>
            </a:extLst>
          </p:cNvPr>
          <p:cNvSpPr txBox="1"/>
          <p:nvPr/>
        </p:nvSpPr>
        <p:spPr>
          <a:xfrm>
            <a:off x="18914846" y="22450288"/>
            <a:ext cx="812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Fig.3. The block diagram of the proposed system.</a:t>
            </a:r>
            <a:endParaRPr lang="ko-KR" altLang="en-US" sz="2800" b="1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293A1AA-6795-4494-BDBC-4B6B511E4663}"/>
              </a:ext>
            </a:extLst>
          </p:cNvPr>
          <p:cNvSpPr/>
          <p:nvPr/>
        </p:nvSpPr>
        <p:spPr>
          <a:xfrm>
            <a:off x="18749228" y="23937613"/>
            <a:ext cx="1045671" cy="2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en-US" dirty="0"/>
          </a:p>
        </p:txBody>
      </p:sp>
      <p:sp>
        <p:nvSpPr>
          <p:cNvPr id="55" name="Flowchart: Alternate Process 2649">
            <a:extLst>
              <a:ext uri="{FF2B5EF4-FFF2-40B4-BE49-F238E27FC236}">
                <a16:creationId xmlns:a16="http://schemas.microsoft.com/office/drawing/2014/main" id="{660A9085-B11A-4A77-879F-A1D34A19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2370" y="23454030"/>
            <a:ext cx="13229940" cy="9246423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>
              <a:ea typeface="宋体" pitchFamily="2" charset="-122"/>
            </a:endParaRPr>
          </a:p>
        </p:txBody>
      </p:sp>
      <p:sp>
        <p:nvSpPr>
          <p:cNvPr id="56" name="Rectangle 113">
            <a:extLst>
              <a:ext uri="{FF2B5EF4-FFF2-40B4-BE49-F238E27FC236}">
                <a16:creationId xmlns:a16="http://schemas.microsoft.com/office/drawing/2014/main" id="{43B44D36-52C8-4E43-87EB-F7B9141B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901" y="23494546"/>
            <a:ext cx="3629793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Implementation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8D27179-ECFA-4EFD-B1F5-B19D76BB73E1}"/>
              </a:ext>
            </a:extLst>
          </p:cNvPr>
          <p:cNvSpPr/>
          <p:nvPr/>
        </p:nvSpPr>
        <p:spPr>
          <a:xfrm>
            <a:off x="22922878" y="27998436"/>
            <a:ext cx="5883008" cy="927201"/>
          </a:xfrm>
          <a:prstGeom prst="rect">
            <a:avLst/>
          </a:prstGeom>
        </p:spPr>
        <p:txBody>
          <a:bodyPr wrap="square" lIns="64794" tIns="32397" rIns="64794" bIns="32397">
            <a:spAutoFit/>
          </a:bodyPr>
          <a:lstStyle/>
          <a:p>
            <a:pPr algn="ctr"/>
            <a:r>
              <a:rPr lang="en-US" altLang="ko-KR" sz="2800" b="1" dirty="0"/>
              <a:t>Fig. 5. The simulation result of testing mode for LSM</a:t>
            </a:r>
            <a:endParaRPr lang="ko-KR" altLang="en-US" sz="2800" b="1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5A22538-8B37-4373-A32C-C01A066F7DED}"/>
              </a:ext>
            </a:extLst>
          </p:cNvPr>
          <p:cNvSpPr/>
          <p:nvPr/>
        </p:nvSpPr>
        <p:spPr>
          <a:xfrm>
            <a:off x="16387769" y="28109110"/>
            <a:ext cx="6089710" cy="927201"/>
          </a:xfrm>
          <a:prstGeom prst="rect">
            <a:avLst/>
          </a:prstGeom>
        </p:spPr>
        <p:txBody>
          <a:bodyPr wrap="square" lIns="64794" tIns="32397" rIns="64794" bIns="32397">
            <a:spAutoFit/>
          </a:bodyPr>
          <a:lstStyle/>
          <a:p>
            <a:pPr algn="ctr"/>
            <a:r>
              <a:rPr lang="en-US" altLang="ko-KR" sz="2800" b="1" dirty="0"/>
              <a:t>Fig. 4. The simulation result of training mode for LSM.</a:t>
            </a:r>
            <a:endParaRPr lang="ko-KR" altLang="en-US" sz="2800" b="1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3242C5B-86BB-4CF8-9B17-41BDEF365E32}"/>
              </a:ext>
            </a:extLst>
          </p:cNvPr>
          <p:cNvSpPr/>
          <p:nvPr/>
        </p:nvSpPr>
        <p:spPr>
          <a:xfrm>
            <a:off x="19339720" y="32073472"/>
            <a:ext cx="7351058" cy="496314"/>
          </a:xfrm>
          <a:prstGeom prst="rect">
            <a:avLst/>
          </a:prstGeom>
        </p:spPr>
        <p:txBody>
          <a:bodyPr wrap="square" lIns="64794" tIns="32397" rIns="64794" bIns="32397">
            <a:spAutoFit/>
          </a:bodyPr>
          <a:lstStyle/>
          <a:p>
            <a:pPr algn="ctr"/>
            <a:r>
              <a:rPr lang="en-US" altLang="ko-KR" sz="2800" b="1" dirty="0"/>
              <a:t>Fig. 6. Printed circuit board  for MPW chips</a:t>
            </a:r>
            <a:endParaRPr lang="ko-KR" altLang="en-US" sz="2800" b="1" dirty="0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0603BACE-D885-47EF-B37F-D464D8CC3CC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45" y="24504258"/>
            <a:ext cx="5986900" cy="349417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A957861C-C930-4E19-ADC9-792509418A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122" y="24504258"/>
            <a:ext cx="6089710" cy="3336881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543F2980-F6F1-49DD-AD8E-33EC21CCC5D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r="25612"/>
          <a:stretch/>
        </p:blipFill>
        <p:spPr bwMode="auto">
          <a:xfrm rot="16200000">
            <a:off x="21083872" y="27002034"/>
            <a:ext cx="2910849" cy="7004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Flowchart: Alternate Process 2649">
            <a:extLst>
              <a:ext uri="{FF2B5EF4-FFF2-40B4-BE49-F238E27FC236}">
                <a16:creationId xmlns:a16="http://schemas.microsoft.com/office/drawing/2014/main" id="{CD887396-0322-41B0-9EE2-81965839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9482" y="32889062"/>
            <a:ext cx="13482828" cy="4969836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67" name="Rectangle 113">
            <a:extLst>
              <a:ext uri="{FF2B5EF4-FFF2-40B4-BE49-F238E27FC236}">
                <a16:creationId xmlns:a16="http://schemas.microsoft.com/office/drawing/2014/main" id="{BBF68F08-2794-4A2E-8A7F-1D1E37DD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1924" y="32933638"/>
            <a:ext cx="4375221" cy="6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Experimental Results</a:t>
            </a:r>
          </a:p>
        </p:txBody>
      </p:sp>
      <p:sp>
        <p:nvSpPr>
          <p:cNvPr id="68" name="Flowchart: Alternate Process 2649">
            <a:extLst>
              <a:ext uri="{FF2B5EF4-FFF2-40B4-BE49-F238E27FC236}">
                <a16:creationId xmlns:a16="http://schemas.microsoft.com/office/drawing/2014/main" id="{32277F50-FB33-4E0D-80EE-351E8535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5664" y="38215911"/>
            <a:ext cx="13526646" cy="2488198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56694" tIns="28347" rIns="56694" bIns="28347" anchor="ctr"/>
          <a:lstStyle/>
          <a:p>
            <a:pPr marL="496082" lvl="1" indent="-212607" defTabSz="185609">
              <a:buClr>
                <a:srgbClr val="000099"/>
              </a:buClr>
              <a:buSzPct val="105000"/>
            </a:pPr>
            <a:endParaRPr lang="en-US" altLang="zh-CN" sz="1800">
              <a:ea typeface="宋体" pitchFamily="2" charset="-122"/>
            </a:endParaRPr>
          </a:p>
        </p:txBody>
      </p:sp>
      <p:sp>
        <p:nvSpPr>
          <p:cNvPr id="69" name="Rectangle 113">
            <a:extLst>
              <a:ext uri="{FF2B5EF4-FFF2-40B4-BE49-F238E27FC236}">
                <a16:creationId xmlns:a16="http://schemas.microsoft.com/office/drawing/2014/main" id="{E5C86B43-C926-4220-ACA6-018461AC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8683" y="38375492"/>
            <a:ext cx="2342757" cy="6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marL="212607" indent="-212607" algn="ctr" defTabSz="185609">
              <a:buClr>
                <a:srgbClr val="000099"/>
              </a:buClr>
              <a:buSzPct val="105000"/>
            </a:pPr>
            <a:r>
              <a:rPr lang="en-US" altLang="zh-CN" sz="3800" b="1" dirty="0">
                <a:solidFill>
                  <a:schemeClr val="accent6"/>
                </a:solidFill>
                <a:ea typeface="宋体" pitchFamily="2" charset="-122"/>
              </a:rPr>
              <a:t>Conclusion</a:t>
            </a:r>
          </a:p>
        </p:txBody>
      </p:sp>
      <p:sp>
        <p:nvSpPr>
          <p:cNvPr id="70" name="Rectangle 112">
            <a:extLst>
              <a:ext uri="{FF2B5EF4-FFF2-40B4-BE49-F238E27FC236}">
                <a16:creationId xmlns:a16="http://schemas.microsoft.com/office/drawing/2014/main" id="{C9DD9495-A932-4BF5-AA7E-5D8868035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044" y="39012153"/>
            <a:ext cx="13173556" cy="15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</a:rPr>
              <a:t>비동기식 설계기반의 </a:t>
            </a:r>
            <a:r>
              <a:rPr lang="en-US" altLang="ko-KR" sz="3200" b="1" dirty="0">
                <a:solidFill>
                  <a:srgbClr val="FF0000"/>
                </a:solidFill>
              </a:rPr>
              <a:t>LSM </a:t>
            </a:r>
            <a:r>
              <a:rPr lang="ko-KR" altLang="en-US" sz="3200" b="1" dirty="0">
                <a:solidFill>
                  <a:srgbClr val="FF0000"/>
                </a:solidFill>
              </a:rPr>
              <a:t>시스템을 </a:t>
            </a:r>
            <a:r>
              <a:rPr lang="en-US" altLang="ko-KR" sz="3200" b="1" dirty="0">
                <a:solidFill>
                  <a:srgbClr val="FF0000"/>
                </a:solidFill>
              </a:rPr>
              <a:t>FPGA</a:t>
            </a:r>
            <a:r>
              <a:rPr lang="ko-KR" altLang="en-US" sz="3200" b="1" dirty="0">
                <a:solidFill>
                  <a:srgbClr val="FF0000"/>
                </a:solidFill>
              </a:rPr>
              <a:t>와 칩으로 구현</a:t>
            </a:r>
            <a:r>
              <a:rPr lang="en-US" altLang="ko-KR" sz="3200" b="1" dirty="0">
                <a:solidFill>
                  <a:srgbClr val="FF0000"/>
                </a:solidFill>
              </a:rPr>
              <a:t>. </a:t>
            </a:r>
            <a:r>
              <a:rPr lang="ko-KR" altLang="en-US" sz="3200" b="1" dirty="0">
                <a:solidFill>
                  <a:srgbClr val="FF0000"/>
                </a:solidFill>
              </a:rPr>
              <a:t>차후 저전력 및 고신뢰의 인지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데이터 분석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웨어러블 디바이스 등 다양한 인공지능 분야에 활용될 것으로 기대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endParaRPr lang="en-US" altLang="ko-KR" sz="3200" dirty="0"/>
          </a:p>
        </p:txBody>
      </p:sp>
      <p:sp>
        <p:nvSpPr>
          <p:cNvPr id="72" name="Rectangle 112">
            <a:extLst>
              <a:ext uri="{FF2B5EF4-FFF2-40B4-BE49-F238E27FC236}">
                <a16:creationId xmlns:a16="http://schemas.microsoft.com/office/drawing/2014/main" id="{AD2E683F-72B0-41DB-9BED-2BC8A62A2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2370" y="36568451"/>
            <a:ext cx="13723497" cy="5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94" tIns="32397" rIns="64794" bIns="32397">
            <a:spAutoFit/>
          </a:bodyPr>
          <a:lstStyle/>
          <a:p>
            <a:pPr indent="193483" algn="just" defTabSz="185609">
              <a:spcAft>
                <a:spcPts val="425"/>
              </a:spcAft>
              <a:buClr>
                <a:srgbClr val="000099"/>
              </a:buClr>
              <a:buSzPct val="105000"/>
              <a:buFont typeface="Wingdings" pitchFamily="2" charset="2"/>
              <a:buChar char="q"/>
            </a:pPr>
            <a:r>
              <a:rPr lang="en-US" altLang="ko-KR" sz="3200" dirty="0"/>
              <a:t> </a:t>
            </a:r>
            <a:r>
              <a:rPr lang="ko-KR" altLang="en-US" sz="3200" b="1" dirty="0"/>
              <a:t>시뮬레이션의 결과  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제안된 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LSM 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시스템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 성능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전력 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 40% 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향상</a:t>
            </a:r>
            <a:r>
              <a:rPr lang="en-US" altLang="ko-KR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altLang="ko-KR" sz="3200" dirty="0"/>
          </a:p>
        </p:txBody>
      </p:sp>
      <p:graphicFrame>
        <p:nvGraphicFramePr>
          <p:cNvPr id="78" name="표 78">
            <a:extLst>
              <a:ext uri="{FF2B5EF4-FFF2-40B4-BE49-F238E27FC236}">
                <a16:creationId xmlns:a16="http://schemas.microsoft.com/office/drawing/2014/main" id="{2ECB27F1-9114-4862-9706-1BA1186B4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69140"/>
              </p:ext>
            </p:extLst>
          </p:nvPr>
        </p:nvGraphicFramePr>
        <p:xfrm>
          <a:off x="17362687" y="33593595"/>
          <a:ext cx="10399596" cy="281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532">
                  <a:extLst>
                    <a:ext uri="{9D8B030D-6E8A-4147-A177-3AD203B41FA5}">
                      <a16:colId xmlns:a16="http://schemas.microsoft.com/office/drawing/2014/main" val="3538800189"/>
                    </a:ext>
                  </a:extLst>
                </a:gridCol>
                <a:gridCol w="3466532">
                  <a:extLst>
                    <a:ext uri="{9D8B030D-6E8A-4147-A177-3AD203B41FA5}">
                      <a16:colId xmlns:a16="http://schemas.microsoft.com/office/drawing/2014/main" val="4170862248"/>
                    </a:ext>
                  </a:extLst>
                </a:gridCol>
                <a:gridCol w="3466532">
                  <a:extLst>
                    <a:ext uri="{9D8B030D-6E8A-4147-A177-3AD203B41FA5}">
                      <a16:colId xmlns:a16="http://schemas.microsoft.com/office/drawing/2014/main" val="1713484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 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Conventional LSM</a:t>
                      </a:r>
                      <a:endParaRPr lang="ko-KR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Proposed LSM</a:t>
                      </a:r>
                      <a:endParaRPr lang="ko-KR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5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Supply Voltage(V)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3.3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3.3</a:t>
                      </a:r>
                      <a:endParaRPr lang="ko-KR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188720"/>
                  </a:ext>
                </a:extLst>
              </a:tr>
              <a:tr h="372606"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Speed(MHz)</a:t>
                      </a:r>
                      <a:endParaRPr lang="ko-KR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20MHz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~30MHz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14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Power(W)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689.6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620.5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8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Accuracy(%)</a:t>
                      </a:r>
                      <a:endParaRPr lang="ko-KR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96.7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latinLnBrk="1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한양신명조"/>
                          <a:cs typeface="Times New Roman" panose="02020603050405020304" pitchFamily="18" charset="0"/>
                        </a:rPr>
                        <a:t>96.7</a:t>
                      </a:r>
                      <a:endParaRPr 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한양신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25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451</Words>
  <Application>Microsoft Office PowerPoint</Application>
  <PresentationFormat>사용자 지정</PresentationFormat>
  <Paragraphs>68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한양신명조</vt:lpstr>
      <vt:lpstr>Arial</vt:lpstr>
      <vt:lpstr>Calibri</vt:lpstr>
      <vt:lpstr>Calibri Light</vt:lpstr>
      <vt:lpstr>Palatino Linotype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Kim KK</cp:lastModifiedBy>
  <cp:revision>11</cp:revision>
  <dcterms:created xsi:type="dcterms:W3CDTF">2018-03-08T06:02:33Z</dcterms:created>
  <dcterms:modified xsi:type="dcterms:W3CDTF">2021-04-27T05:32:54Z</dcterms:modified>
</cp:coreProperties>
</file>